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57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4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3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6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931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2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92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0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90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6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5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76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40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8711C67B-529C-4D70-AA22-F6427A0C1B83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C26524DD-619F-4D54-B98E-AA4F8AA9E7BA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34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75FD-89E4-43CE-98D9-85577FE4E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10351597" cy="4268965"/>
          </a:xfrm>
        </p:spPr>
        <p:txBody>
          <a:bodyPr>
            <a:normAutofit/>
          </a:bodyPr>
          <a:lstStyle/>
          <a:p>
            <a:r>
              <a:rPr lang="en-GB" dirty="0"/>
              <a:t>Predicting Air bnb prices in London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04FDB-4D95-4E25-B7DA-B5A50868F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914" y="4984125"/>
            <a:ext cx="7617204" cy="126015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There is considerable empirical research on the effect of short-term rental led gentrification on the renting market, housing stock and demographical make-up of city centres. In spite of its considerable cons, </a:t>
            </a:r>
            <a:r>
              <a:rPr lang="en-GB" dirty="0" err="1"/>
              <a:t>AirBnB</a:t>
            </a:r>
            <a:r>
              <a:rPr lang="en-GB" dirty="0"/>
              <a:t> market is an efficient market with high volumes of interaction and a competitive pricing model.</a:t>
            </a:r>
          </a:p>
          <a:p>
            <a:r>
              <a:rPr lang="en-GB" dirty="0"/>
              <a:t>For this project, we try to predict price per guest for listings in the London market.</a:t>
            </a:r>
          </a:p>
        </p:txBody>
      </p:sp>
      <p:pic>
        <p:nvPicPr>
          <p:cNvPr id="1026" name="Picture 2" descr="Image result for airbnb logo">
            <a:extLst>
              <a:ext uri="{FF2B5EF4-FFF2-40B4-BE49-F238E27FC236}">
                <a16:creationId xmlns:a16="http://schemas.microsoft.com/office/drawing/2014/main" id="{41FAFAC9-1F40-4DC8-A30C-42416AF7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021" y1="23841" x2="21021" y2="23841"/>
                        <a14:foregroundMark x1="46246" y1="48344" x2="46246" y2="48344"/>
                        <a14:foregroundMark x1="51051" y1="50993" x2="51051" y2="50993"/>
                        <a14:foregroundMark x1="50751" y1="36424" x2="50751" y2="36424"/>
                        <a14:foregroundMark x1="56156" y1="45695" x2="56156" y2="45695"/>
                        <a14:foregroundMark x1="66967" y1="44371" x2="66967" y2="44371"/>
                        <a14:foregroundMark x1="76276" y1="45033" x2="76276" y2="45033"/>
                        <a14:foregroundMark x1="87087" y1="47020" x2="87087" y2="4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798" y="5227090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28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7183-8176-49BA-84E1-3D71DA21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78" y="556660"/>
            <a:ext cx="3833906" cy="806667"/>
          </a:xfrm>
        </p:spPr>
        <p:txBody>
          <a:bodyPr>
            <a:normAutofit fontScale="90000"/>
          </a:bodyPr>
          <a:lstStyle/>
          <a:p>
            <a:r>
              <a:rPr lang="en-GB" sz="4800" dirty="0"/>
              <a:t>The Data</a:t>
            </a:r>
            <a:br>
              <a:rPr lang="en-GB" sz="4800" dirty="0"/>
            </a:b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A74E8-A3FB-4306-972C-9944AA8B8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6" y="2352790"/>
            <a:ext cx="4677178" cy="5655156"/>
          </a:xfrm>
        </p:spPr>
        <p:txBody>
          <a:bodyPr/>
          <a:lstStyle/>
          <a:p>
            <a:pPr algn="r"/>
            <a:r>
              <a:rPr lang="en-GB" b="1" dirty="0"/>
              <a:t>Numerical</a:t>
            </a:r>
            <a:r>
              <a:rPr lang="en-GB" dirty="0"/>
              <a:t>: Mix of variables like beds, number of reviews, review score for cleanliness etc.</a:t>
            </a:r>
          </a:p>
          <a:p>
            <a:pPr algn="r"/>
            <a:r>
              <a:rPr lang="en-GB" b="1" dirty="0"/>
              <a:t>Categorical</a:t>
            </a:r>
            <a:r>
              <a:rPr lang="en-GB" dirty="0"/>
              <a:t>: Mix of variables like whether </a:t>
            </a:r>
            <a:r>
              <a:rPr lang="en-GB" dirty="0" err="1"/>
              <a:t>host_is_superhost</a:t>
            </a:r>
            <a:r>
              <a:rPr lang="en-GB" dirty="0"/>
              <a:t>, Property Type, Bed Type, London Zone</a:t>
            </a:r>
          </a:p>
          <a:p>
            <a:pPr algn="r"/>
            <a:r>
              <a:rPr lang="en-GB" b="1" dirty="0"/>
              <a:t>Text: </a:t>
            </a:r>
            <a:r>
              <a:rPr lang="en-GB" dirty="0"/>
              <a:t>Summary provided by host, neighbourhood overview and name strapline of listing.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995647-0350-4556-BE23-15B1344FFE1B}"/>
              </a:ext>
            </a:extLst>
          </p:cNvPr>
          <p:cNvSpPr txBox="1">
            <a:spLocks/>
          </p:cNvSpPr>
          <p:nvPr/>
        </p:nvSpPr>
        <p:spPr>
          <a:xfrm>
            <a:off x="299786" y="1237205"/>
            <a:ext cx="4419598" cy="11719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dirty="0"/>
              <a:t>Insideairbnb.com</a:t>
            </a:r>
          </a:p>
          <a:p>
            <a:pPr marL="0" indent="0" algn="r">
              <a:buNone/>
            </a:pPr>
            <a:r>
              <a:rPr lang="en-GB" sz="1800" dirty="0"/>
              <a:t>80000+ row entries</a:t>
            </a:r>
          </a:p>
          <a:p>
            <a:pPr marL="0" indent="0" algn="r">
              <a:buNone/>
            </a:pPr>
            <a:r>
              <a:rPr lang="en-GB" sz="1800" dirty="0"/>
              <a:t>22+ Column Items including Price</a:t>
            </a:r>
          </a:p>
          <a:p>
            <a:pPr marL="0" indent="0" algn="r">
              <a:buNone/>
            </a:pPr>
            <a:endParaRPr lang="en-GB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D2E6E-64CC-41A6-8D74-2BF1D5A2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72" y="711369"/>
            <a:ext cx="5054936" cy="306503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D9FFF79-CD5B-483C-9273-3D502EFCB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65" y="3859708"/>
            <a:ext cx="7466949" cy="26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1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94605FB-06DC-47EE-AFAD-7D4E7B3A3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07183-8176-49BA-84E1-3D71DA21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505" y="3287352"/>
            <a:ext cx="6371009" cy="1236904"/>
          </a:xfrm>
        </p:spPr>
        <p:txBody>
          <a:bodyPr anchor="ctr">
            <a:normAutofit/>
          </a:bodyPr>
          <a:lstStyle/>
          <a:p>
            <a:pPr algn="l"/>
            <a:r>
              <a:rPr lang="en-GB" sz="3700">
                <a:solidFill>
                  <a:schemeClr val="tx1"/>
                </a:solidFill>
              </a:rPr>
              <a:t>Transformations to the Data</a:t>
            </a:r>
            <a:br>
              <a:rPr lang="en-GB" sz="3700">
                <a:solidFill>
                  <a:schemeClr val="tx1"/>
                </a:solidFill>
              </a:rPr>
            </a:br>
            <a:endParaRPr lang="en-GB" sz="3700">
              <a:solidFill>
                <a:schemeClr val="tx1"/>
              </a:solidFill>
            </a:endParaRPr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E102F430-3B62-4864-BFF5-F26AED2B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540" y="180589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2DFD178-7166-4827-B2C8-30DBB12A1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A74E8-A3FB-4306-972C-9944AA8B8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494" y="4131261"/>
            <a:ext cx="6248398" cy="2136331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n-GB" sz="1800"/>
              <a:t>Target variable with positive skew and large kurtosis: corrected by log transform.</a:t>
            </a:r>
          </a:p>
          <a:p>
            <a:pPr>
              <a:lnSpc>
                <a:spcPct val="102000"/>
              </a:lnSpc>
            </a:pPr>
            <a:r>
              <a:rPr lang="en-GB" sz="1800"/>
              <a:t>One hot encoding the categorical variables – this helped increase the pool of variables and model complexity.</a:t>
            </a:r>
          </a:p>
          <a:p>
            <a:pPr>
              <a:lnSpc>
                <a:spcPct val="102000"/>
              </a:lnSpc>
            </a:pPr>
            <a:r>
              <a:rPr lang="en-GB" sz="1800"/>
              <a:t>TF-IDF Vectorization: String Concat the text variables and perform a uniqueness model</a:t>
            </a:r>
            <a:endParaRPr lang="en-GB" sz="1800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D54AEEB-AEBB-4260-8AE8-5FC314CF4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BA13D67-D306-418D-8714-D35937B7E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0641"/>
          <a:stretch/>
        </p:blipFill>
        <p:spPr bwMode="auto">
          <a:xfrm>
            <a:off x="3639395" y="10"/>
            <a:ext cx="4023360" cy="2980230"/>
          </a:xfrm>
          <a:custGeom>
            <a:avLst/>
            <a:gdLst/>
            <a:ahLst/>
            <a:cxnLst/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F763277-E9CA-4693-94AC-A88682976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795" y="3343450"/>
            <a:ext cx="0" cy="351455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50F23EB8-C5E8-41A4-A549-CA0D6C794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8" r="6773" b="-2"/>
          <a:stretch/>
        </p:blipFill>
        <p:spPr bwMode="auto">
          <a:xfrm>
            <a:off x="7816906" y="1584503"/>
            <a:ext cx="4375105" cy="5273507"/>
          </a:xfrm>
          <a:custGeom>
            <a:avLst/>
            <a:gdLst/>
            <a:ahLst/>
            <a:cxnLst/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9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140">
            <a:extLst>
              <a:ext uri="{FF2B5EF4-FFF2-40B4-BE49-F238E27FC236}">
                <a16:creationId xmlns:a16="http://schemas.microsoft.com/office/drawing/2014/main" id="{5B0AC3BF-0792-45B4-8EC5-EBF942D09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31" name="Freeform 6">
            <a:extLst>
              <a:ext uri="{FF2B5EF4-FFF2-40B4-BE49-F238E27FC236}">
                <a16:creationId xmlns:a16="http://schemas.microsoft.com/office/drawing/2014/main" id="{468A308A-350B-4289-B870-1F6593346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643466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32" name="Rectangle 144">
            <a:extLst>
              <a:ext uri="{FF2B5EF4-FFF2-40B4-BE49-F238E27FC236}">
                <a16:creationId xmlns:a16="http://schemas.microsoft.com/office/drawing/2014/main" id="{79DE5E7D-B74F-4560-B451-69EB8BEB9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07183-8176-49BA-84E1-3D71DA21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167" y="3840900"/>
            <a:ext cx="6138237" cy="21909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Methodology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B87B6BBA-6349-4C1B-BDB8-00D48B5B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4388" y="635809"/>
            <a:ext cx="3340454" cy="21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786BE48-34E3-4E41-BFAA-D598EFB06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5222" y="457198"/>
            <a:ext cx="2391143" cy="25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2B1E5F3-C9F3-493A-B012-AD4794302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5144" y="3840900"/>
            <a:ext cx="0" cy="219456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8D4A2B-E280-4B8A-90D9-F46A3A835BCB}"/>
              </a:ext>
            </a:extLst>
          </p:cNvPr>
          <p:cNvSpPr txBox="1">
            <a:spLocks/>
          </p:cNvSpPr>
          <p:nvPr/>
        </p:nvSpPr>
        <p:spPr>
          <a:xfrm>
            <a:off x="702412" y="3729654"/>
            <a:ext cx="6046113" cy="2190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2000"/>
              </a:lnSpc>
            </a:pPr>
            <a:r>
              <a:rPr lang="en-US" sz="1600" dirty="0"/>
              <a:t>Try to find the best “fit” with R2_score as a metric of success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Unsupervised Learning helped create additional feature to introduce additional complexity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Started with Lasso Linear Regression</a:t>
            </a:r>
          </a:p>
          <a:p>
            <a:pPr>
              <a:lnSpc>
                <a:spcPct val="102000"/>
              </a:lnSpc>
            </a:pPr>
            <a:r>
              <a:rPr lang="en-US" sz="1600" dirty="0" err="1"/>
              <a:t>DecisionTrees</a:t>
            </a:r>
            <a:r>
              <a:rPr lang="en-US" sz="1600" dirty="0"/>
              <a:t> and </a:t>
            </a:r>
            <a:r>
              <a:rPr lang="en-US" sz="1600" dirty="0" err="1"/>
              <a:t>RandomForests</a:t>
            </a:r>
            <a:r>
              <a:rPr lang="en-US" sz="1600" dirty="0"/>
              <a:t> boosted the metric due to the non-normal distribution of the underlying.</a:t>
            </a:r>
          </a:p>
          <a:p>
            <a:pPr>
              <a:lnSpc>
                <a:spcPct val="102000"/>
              </a:lnSpc>
            </a:pPr>
            <a:r>
              <a:rPr lang="en-US" sz="1600" dirty="0" err="1"/>
              <a:t>GradientBoosting</a:t>
            </a:r>
            <a:r>
              <a:rPr lang="en-US" sz="1600" dirty="0"/>
              <a:t> along with parameter tuning helped bring up the R2_score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A39640-0399-4144-8D97-DBA770F68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55" y="550669"/>
            <a:ext cx="3340454" cy="23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5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7183-8176-49BA-84E1-3D71DA21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Final Takeaways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8D4A2B-E280-4B8A-90D9-F46A3A835BCB}"/>
              </a:ext>
            </a:extLst>
          </p:cNvPr>
          <p:cNvSpPr txBox="1">
            <a:spLocks/>
          </p:cNvSpPr>
          <p:nvPr/>
        </p:nvSpPr>
        <p:spPr>
          <a:xfrm>
            <a:off x="418564" y="1534981"/>
            <a:ext cx="4056846" cy="4588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The model has limited accuracy with only 0.45 R2 score.</a:t>
            </a:r>
          </a:p>
          <a:p>
            <a:pPr algn="r"/>
            <a:r>
              <a:rPr lang="en-GB" dirty="0"/>
              <a:t>This however was a journey starting from the valley of despair in 0.1/</a:t>
            </a:r>
          </a:p>
          <a:p>
            <a:pPr algn="r"/>
            <a:r>
              <a:rPr lang="en-GB" dirty="0"/>
              <a:t>Proposed next steps: Join using reviews file and conduct sentiment analysis.</a:t>
            </a:r>
          </a:p>
          <a:p>
            <a:pPr algn="r"/>
            <a:r>
              <a:rPr lang="en-GB" dirty="0"/>
              <a:t>Introduce date based variables to see the effect of near-dated vs distant bookings.</a:t>
            </a:r>
          </a:p>
          <a:p>
            <a:pPr algn="r"/>
            <a:r>
              <a:rPr lang="en-GB" dirty="0"/>
              <a:t>Build out the Pricing Tool</a:t>
            </a:r>
          </a:p>
          <a:p>
            <a:pPr algn="r"/>
            <a:r>
              <a:rPr lang="en-GB" dirty="0"/>
              <a:t>Tune model to increase accuracy.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8AC097-D0B7-4998-A701-BB2FCCEE111F}"/>
              </a:ext>
            </a:extLst>
          </p:cNvPr>
          <p:cNvSpPr/>
          <p:nvPr/>
        </p:nvSpPr>
        <p:spPr>
          <a:xfrm>
            <a:off x="5082856" y="5248874"/>
            <a:ext cx="6221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Final R2_score : 0.45</a:t>
            </a:r>
          </a:p>
        </p:txBody>
      </p:sp>
      <p:pic>
        <p:nvPicPr>
          <p:cNvPr id="8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ED91E-ADFE-4040-A7D5-59166EFDD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342113"/>
            <a:ext cx="54864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4651A-AB3E-43CC-B629-739654CD136D}"/>
              </a:ext>
            </a:extLst>
          </p:cNvPr>
          <p:cNvSpPr txBox="1"/>
          <p:nvPr/>
        </p:nvSpPr>
        <p:spPr>
          <a:xfrm>
            <a:off x="5156921" y="907968"/>
            <a:ext cx="5609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/>
              <a:t>Journey in model development and feature expansion. The size of the marker represents number of features.</a:t>
            </a:r>
          </a:p>
        </p:txBody>
      </p:sp>
    </p:spTree>
    <p:extLst>
      <p:ext uri="{BB962C8B-B14F-4D97-AF65-F5344CB8AC3E}">
        <p14:creationId xmlns:p14="http://schemas.microsoft.com/office/powerpoint/2010/main" val="388462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CEA861C5-3CE8-4AD0-925C-836509B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EDB3FAAF-5FDF-4576-8E8B-8BE25DB82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6C782-E40F-48A1-8941-43057719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5" y="1143293"/>
            <a:ext cx="5422969" cy="4268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6600" cap="all">
                <a:solidFill>
                  <a:schemeClr val="tx2"/>
                </a:solidFill>
              </a:rPr>
              <a:t>Let’s see the model in 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8E21F-5002-4B73-982D-F9FEDAD3B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328" y="5537925"/>
            <a:ext cx="5443666" cy="70635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900" i="1">
                <a:solidFill>
                  <a:schemeClr val="tx2"/>
                </a:solidFill>
              </a:rPr>
              <a:t>Let’s pick a random AirBnB listing from London, webscrape it and build out our model.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48333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0F2C7-D9E5-423C-8516-C9625E33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9" r="11693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371561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367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Schoolbook</vt:lpstr>
      <vt:lpstr>Corbel</vt:lpstr>
      <vt:lpstr>Headlines</vt:lpstr>
      <vt:lpstr>Predicting Air bnb prices in London</vt:lpstr>
      <vt:lpstr>The Data </vt:lpstr>
      <vt:lpstr>Transformations to the Data </vt:lpstr>
      <vt:lpstr>Methodology</vt:lpstr>
      <vt:lpstr>Final Takeaways</vt:lpstr>
      <vt:lpstr>Let’s see the model in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Air bnb prices in London</dc:title>
  <dc:creator>SIMRAN MASAND</dc:creator>
  <cp:lastModifiedBy>SIMRAN MASAND</cp:lastModifiedBy>
  <cp:revision>3</cp:revision>
  <dcterms:created xsi:type="dcterms:W3CDTF">2020-02-26T16:52:54Z</dcterms:created>
  <dcterms:modified xsi:type="dcterms:W3CDTF">2020-02-27T22:17:55Z</dcterms:modified>
</cp:coreProperties>
</file>